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ource Han Sans KR Bold" charset="1" panose="020B0800000000000000"/>
      <p:regular r:id="rId18"/>
    </p:embeddedFont>
    <p:embeddedFont>
      <p:font typeface="Raleway" charset="1" panose="00000000000000000000"/>
      <p:regular r:id="rId19"/>
    </p:embeddedFont>
    <p:embeddedFont>
      <p:font typeface="Source Han Sans KR" charset="1" panose="020B0400000000000000"/>
      <p:regular r:id="rId20"/>
    </p:embeddedFont>
    <p:embeddedFont>
      <p:font typeface="Raleway Bold" charset="1" panose="00000000000000000000"/>
      <p:regular r:id="rId21"/>
    </p:embeddedFont>
    <p:embeddedFont>
      <p:font typeface="Nanum Gothic Bold" charset="1" panose="020D0804000000000000"/>
      <p:regular r:id="rId22"/>
    </p:embeddedFont>
    <p:embeddedFont>
      <p:font typeface="Nanum Gothic" charset="1" panose="020D0604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j9aOVyYk.mp4" Type="http://schemas.openxmlformats.org/officeDocument/2006/relationships/video"/><Relationship Id="rId4" Target="../media/VAGj9aOVyYk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j9dEZtO0.mp4" Type="http://schemas.openxmlformats.org/officeDocument/2006/relationships/video"/><Relationship Id="rId4" Target="../media/VAGj9dEZtO0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0422" y="4503386"/>
            <a:ext cx="14047157" cy="12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b="true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 활용 코드 자동 리뷰 어시스턴트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77559" y="3803743"/>
            <a:ext cx="41328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종합설계프로젝트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463794"/>
            <a:ext cx="125268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2025.04.04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918575"/>
            <a:ext cx="437316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10팀 강보권 고상희 류영교 이준용 송기영</a:t>
            </a:r>
          </a:p>
        </p:txBody>
      </p:sp>
      <p:sp>
        <p:nvSpPr>
          <p:cNvPr name="AutoShape 6" id="6"/>
          <p:cNvSpPr/>
          <p:nvPr/>
        </p:nvSpPr>
        <p:spPr>
          <a:xfrm>
            <a:off x="5645684" y="9117013"/>
            <a:ext cx="12642316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78346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140464" y="2266953"/>
            <a:ext cx="11301259" cy="2203745"/>
          </a:xfrm>
          <a:custGeom>
            <a:avLst/>
            <a:gdLst/>
            <a:ahLst/>
            <a:cxnLst/>
            <a:rect r="r" b="b" t="t" l="l"/>
            <a:pathLst>
              <a:path h="2203745" w="11301259">
                <a:moveTo>
                  <a:pt x="0" y="0"/>
                </a:moveTo>
                <a:lnTo>
                  <a:pt x="11301259" y="0"/>
                </a:lnTo>
                <a:lnTo>
                  <a:pt x="11301259" y="2203746"/>
                </a:lnTo>
                <a:lnTo>
                  <a:pt x="0" y="220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0464" y="5621482"/>
            <a:ext cx="11301259" cy="2768808"/>
          </a:xfrm>
          <a:custGeom>
            <a:avLst/>
            <a:gdLst/>
            <a:ahLst/>
            <a:cxnLst/>
            <a:rect r="r" b="b" t="t" l="l"/>
            <a:pathLst>
              <a:path h="2768808" w="11301259">
                <a:moveTo>
                  <a:pt x="0" y="0"/>
                </a:moveTo>
                <a:lnTo>
                  <a:pt x="11301259" y="0"/>
                </a:lnTo>
                <a:lnTo>
                  <a:pt x="11301259" y="2768809"/>
                </a:lnTo>
                <a:lnTo>
                  <a:pt x="0" y="2768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3832" y="765070"/>
            <a:ext cx="17199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이슈 상황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9832" y="4514442"/>
            <a:ext cx="2661121" cy="62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7"/>
              </a:lnSpc>
              <a:spcBef>
                <a:spcPct val="0"/>
              </a:spcBef>
            </a:pPr>
            <a:r>
              <a:rPr lang="en-US" b="true" sz="27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Request ID 생성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5636" y="5225262"/>
            <a:ext cx="314951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일정한 결과 리턴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020392" y="3368826"/>
            <a:ext cx="3120072" cy="1345641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3020392" y="5690082"/>
            <a:ext cx="3120072" cy="1315805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3822911" y="822319"/>
            <a:ext cx="1166629" cy="267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3"/>
              </a:lnSpc>
              <a:spcBef>
                <a:spcPct val="0"/>
              </a:spcBef>
            </a:pPr>
            <a:r>
              <a:rPr lang="en-US" b="true" sz="11930">
                <a:solidFill>
                  <a:srgbClr val="5271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86623" y="5325385"/>
            <a:ext cx="1002917" cy="316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37"/>
              </a:lnSpc>
              <a:spcBef>
                <a:spcPct val="0"/>
              </a:spcBef>
            </a:pPr>
            <a:r>
              <a:rPr lang="en-US" b="true" sz="14049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76857" y="6513259"/>
            <a:ext cx="2406772" cy="592999"/>
            <a:chOff x="0" y="0"/>
            <a:chExt cx="633882" cy="1561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3882" cy="156181"/>
            </a:xfrm>
            <a:custGeom>
              <a:avLst/>
              <a:gdLst/>
              <a:ahLst/>
              <a:cxnLst/>
              <a:rect r="r" b="b" t="t" l="l"/>
              <a:pathLst>
                <a:path h="156181" w="633882">
                  <a:moveTo>
                    <a:pt x="0" y="0"/>
                  </a:moveTo>
                  <a:lnTo>
                    <a:pt x="633882" y="0"/>
                  </a:lnTo>
                  <a:lnTo>
                    <a:pt x="633882" y="156181"/>
                  </a:lnTo>
                  <a:lnTo>
                    <a:pt x="0" y="156181"/>
                  </a:lnTo>
                  <a:close/>
                </a:path>
              </a:pathLst>
            </a:custGeom>
            <a:solidFill>
              <a:srgbClr val="F5F4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33882" cy="194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 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73644" y="1824675"/>
          <a:ext cx="13387587" cy="6724398"/>
        </p:xfrm>
        <a:graphic>
          <a:graphicData uri="http://schemas.openxmlformats.org/drawingml/2006/table">
            <a:tbl>
              <a:tblPr/>
              <a:tblGrid>
                <a:gridCol w="2535652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  <a:gridCol w="678246"/>
              </a:tblGrid>
              <a:tr h="74715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3월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3월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3월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3월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4월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4월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4월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4월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5월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5월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5월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5월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6월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6월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6월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 b="true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  <a:cs typeface="Nanum Gothic Bold"/>
                          <a:sym typeface="Nanum Gothic Bold"/>
                        </a:rPr>
                        <a:t>6월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1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4주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분석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수행 계획서 작성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모델링 및 설계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상세 설계 및 구현 (AI)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상세 설계 및</a:t>
                      </a: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구현 (시스템)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및 결과 발표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7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r>
                        <a:rPr lang="en-US" sz="1634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결과 보고서 작성</a:t>
                      </a: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2357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8"/>
                        </a:lnSpc>
                        <a:defRPr/>
                      </a:pPr>
                      <a:endParaRPr lang="en-US" sz="1100"/>
                    </a:p>
                  </a:txBody>
                  <a:tcPr marL="173013" marR="173013" marT="173013" marB="173013" anchor="ctr">
                    <a:lnL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85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42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6" id="6"/>
          <p:cNvSpPr/>
          <p:nvPr/>
        </p:nvSpPr>
        <p:spPr>
          <a:xfrm>
            <a:off x="860320" y="1347066"/>
            <a:ext cx="1783593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23832" y="765070"/>
            <a:ext cx="172008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향후 일정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28731" y="4463415"/>
            <a:ext cx="423053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9946" y="4627050"/>
            <a:ext cx="2938136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b="true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18096" y="2796540"/>
            <a:ext cx="6357291" cy="4693920"/>
            <a:chOff x="0" y="0"/>
            <a:chExt cx="8476387" cy="6258560"/>
          </a:xfrm>
        </p:grpSpPr>
        <p:sp>
          <p:nvSpPr>
            <p:cNvPr name="AutoShape 4" id="4"/>
            <p:cNvSpPr/>
            <p:nvPr/>
          </p:nvSpPr>
          <p:spPr>
            <a:xfrm>
              <a:off x="1039591" y="343301"/>
              <a:ext cx="3461697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1039591" y="1451433"/>
              <a:ext cx="3461697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1039591" y="2652608"/>
              <a:ext cx="3461697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1039591" y="3760740"/>
              <a:ext cx="3461697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1039591" y="4892133"/>
              <a:ext cx="3461697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1039591" y="5977005"/>
              <a:ext cx="3461697" cy="0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4920387" y="-295275"/>
              <a:ext cx="3556000" cy="6553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수행 배경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전체 시스템 구조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시스템 설계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진행 상황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이슈 사항</a:t>
              </a:r>
            </a:p>
            <a:p>
              <a:pPr algn="l">
                <a:lnSpc>
                  <a:spcPts val="6690"/>
                </a:lnSpc>
              </a:pPr>
              <a:r>
                <a:rPr lang="en-US" sz="30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향후 일정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295275"/>
              <a:ext cx="620316" cy="6553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01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02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03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04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05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true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783593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48201" y="3133039"/>
            <a:ext cx="7688287" cy="1136522"/>
            <a:chOff x="0" y="0"/>
            <a:chExt cx="2024899" cy="2993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4899" cy="299331"/>
            </a:xfrm>
            <a:custGeom>
              <a:avLst/>
              <a:gdLst/>
              <a:ahLst/>
              <a:cxnLst/>
              <a:rect r="r" b="b" t="t" l="l"/>
              <a:pathLst>
                <a:path h="299331" w="2024899">
                  <a:moveTo>
                    <a:pt x="100698" y="0"/>
                  </a:moveTo>
                  <a:lnTo>
                    <a:pt x="1924201" y="0"/>
                  </a:lnTo>
                  <a:cubicBezTo>
                    <a:pt x="1979815" y="0"/>
                    <a:pt x="2024899" y="45084"/>
                    <a:pt x="2024899" y="100698"/>
                  </a:cubicBezTo>
                  <a:lnTo>
                    <a:pt x="2024899" y="198633"/>
                  </a:lnTo>
                  <a:cubicBezTo>
                    <a:pt x="2024899" y="225340"/>
                    <a:pt x="2014289" y="250953"/>
                    <a:pt x="1995405" y="269837"/>
                  </a:cubicBezTo>
                  <a:cubicBezTo>
                    <a:pt x="1976521" y="288722"/>
                    <a:pt x="1950908" y="299331"/>
                    <a:pt x="1924201" y="299331"/>
                  </a:cubicBezTo>
                  <a:lnTo>
                    <a:pt x="100698" y="299331"/>
                  </a:lnTo>
                  <a:cubicBezTo>
                    <a:pt x="45084" y="299331"/>
                    <a:pt x="0" y="254247"/>
                    <a:pt x="0" y="198633"/>
                  </a:cubicBezTo>
                  <a:lnTo>
                    <a:pt x="0" y="100698"/>
                  </a:lnTo>
                  <a:cubicBezTo>
                    <a:pt x="0" y="45084"/>
                    <a:pt x="45084" y="0"/>
                    <a:pt x="100698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24899" cy="337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8201" y="6215255"/>
            <a:ext cx="7688287" cy="1136522"/>
            <a:chOff x="0" y="0"/>
            <a:chExt cx="2024899" cy="2993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4899" cy="299331"/>
            </a:xfrm>
            <a:custGeom>
              <a:avLst/>
              <a:gdLst/>
              <a:ahLst/>
              <a:cxnLst/>
              <a:rect r="r" b="b" t="t" l="l"/>
              <a:pathLst>
                <a:path h="299331" w="2024899">
                  <a:moveTo>
                    <a:pt x="100698" y="0"/>
                  </a:moveTo>
                  <a:lnTo>
                    <a:pt x="1924201" y="0"/>
                  </a:lnTo>
                  <a:cubicBezTo>
                    <a:pt x="1979815" y="0"/>
                    <a:pt x="2024899" y="45084"/>
                    <a:pt x="2024899" y="100698"/>
                  </a:cubicBezTo>
                  <a:lnTo>
                    <a:pt x="2024899" y="198633"/>
                  </a:lnTo>
                  <a:cubicBezTo>
                    <a:pt x="2024899" y="225340"/>
                    <a:pt x="2014289" y="250953"/>
                    <a:pt x="1995405" y="269837"/>
                  </a:cubicBezTo>
                  <a:cubicBezTo>
                    <a:pt x="1976521" y="288722"/>
                    <a:pt x="1950908" y="299331"/>
                    <a:pt x="1924201" y="299331"/>
                  </a:cubicBezTo>
                  <a:lnTo>
                    <a:pt x="100698" y="299331"/>
                  </a:lnTo>
                  <a:cubicBezTo>
                    <a:pt x="45084" y="299331"/>
                    <a:pt x="0" y="254247"/>
                    <a:pt x="0" y="198633"/>
                  </a:cubicBezTo>
                  <a:lnTo>
                    <a:pt x="0" y="100698"/>
                  </a:lnTo>
                  <a:cubicBezTo>
                    <a:pt x="0" y="45084"/>
                    <a:pt x="45084" y="0"/>
                    <a:pt x="100698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24899" cy="337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51916" y="4577587"/>
            <a:ext cx="4578239" cy="1136522"/>
            <a:chOff x="0" y="0"/>
            <a:chExt cx="6104318" cy="151536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104318" cy="1515362"/>
              <a:chOff x="0" y="0"/>
              <a:chExt cx="1205791" cy="29933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05791" cy="299331"/>
              </a:xfrm>
              <a:custGeom>
                <a:avLst/>
                <a:gdLst/>
                <a:ahLst/>
                <a:cxnLst/>
                <a:rect r="r" b="b" t="t" l="l"/>
                <a:pathLst>
                  <a:path h="299331" w="1205791">
                    <a:moveTo>
                      <a:pt x="149665" y="0"/>
                    </a:moveTo>
                    <a:lnTo>
                      <a:pt x="1056126" y="0"/>
                    </a:lnTo>
                    <a:cubicBezTo>
                      <a:pt x="1095820" y="0"/>
                      <a:pt x="1133888" y="15768"/>
                      <a:pt x="1161955" y="43836"/>
                    </a:cubicBezTo>
                    <a:cubicBezTo>
                      <a:pt x="1190023" y="71904"/>
                      <a:pt x="1205791" y="109972"/>
                      <a:pt x="1205791" y="149665"/>
                    </a:cubicBezTo>
                    <a:lnTo>
                      <a:pt x="1205791" y="149665"/>
                    </a:lnTo>
                    <a:cubicBezTo>
                      <a:pt x="1205791" y="189359"/>
                      <a:pt x="1190023" y="227427"/>
                      <a:pt x="1161955" y="255495"/>
                    </a:cubicBezTo>
                    <a:cubicBezTo>
                      <a:pt x="1133888" y="283563"/>
                      <a:pt x="1095820" y="299331"/>
                      <a:pt x="1056126" y="299331"/>
                    </a:cubicBezTo>
                    <a:lnTo>
                      <a:pt x="149665" y="299331"/>
                    </a:lnTo>
                    <a:cubicBezTo>
                      <a:pt x="109972" y="299331"/>
                      <a:pt x="71904" y="283563"/>
                      <a:pt x="43836" y="255495"/>
                    </a:cubicBezTo>
                    <a:cubicBezTo>
                      <a:pt x="15768" y="227427"/>
                      <a:pt x="0" y="189359"/>
                      <a:pt x="0" y="149665"/>
                    </a:cubicBezTo>
                    <a:lnTo>
                      <a:pt x="0" y="149665"/>
                    </a:lnTo>
                    <a:cubicBezTo>
                      <a:pt x="0" y="109972"/>
                      <a:pt x="15768" y="71904"/>
                      <a:pt x="43836" y="43836"/>
                    </a:cubicBezTo>
                    <a:cubicBezTo>
                      <a:pt x="71904" y="15768"/>
                      <a:pt x="109972" y="0"/>
                      <a:pt x="149665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205791" cy="3374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345174" y="168190"/>
              <a:ext cx="3413971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LLM을 활용한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코드 리뷰 제공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741035" y="6482418"/>
            <a:ext cx="2575227" cy="936446"/>
          </a:xfrm>
          <a:custGeom>
            <a:avLst/>
            <a:gdLst/>
            <a:ahLst/>
            <a:cxnLst/>
            <a:rect r="r" b="b" t="t" l="l"/>
            <a:pathLst>
              <a:path h="936446" w="2575227">
                <a:moveTo>
                  <a:pt x="0" y="0"/>
                </a:moveTo>
                <a:lnTo>
                  <a:pt x="2575227" y="0"/>
                </a:lnTo>
                <a:lnTo>
                  <a:pt x="2575227" y="936446"/>
                </a:lnTo>
                <a:lnTo>
                  <a:pt x="0" y="936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41035" y="7418864"/>
            <a:ext cx="1836139" cy="1570582"/>
          </a:xfrm>
          <a:custGeom>
            <a:avLst/>
            <a:gdLst/>
            <a:ahLst/>
            <a:cxnLst/>
            <a:rect r="r" b="b" t="t" l="l"/>
            <a:pathLst>
              <a:path h="1570582" w="1836139">
                <a:moveTo>
                  <a:pt x="0" y="0"/>
                </a:moveTo>
                <a:lnTo>
                  <a:pt x="1836139" y="0"/>
                </a:lnTo>
                <a:lnTo>
                  <a:pt x="1836139" y="1570582"/>
                </a:lnTo>
                <a:lnTo>
                  <a:pt x="0" y="1570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73798" y="6482418"/>
            <a:ext cx="2767237" cy="1288478"/>
          </a:xfrm>
          <a:custGeom>
            <a:avLst/>
            <a:gdLst/>
            <a:ahLst/>
            <a:cxnLst/>
            <a:rect r="r" b="b" t="t" l="l"/>
            <a:pathLst>
              <a:path h="1288478" w="2767237">
                <a:moveTo>
                  <a:pt x="0" y="0"/>
                </a:moveTo>
                <a:lnTo>
                  <a:pt x="2767237" y="0"/>
                </a:lnTo>
                <a:lnTo>
                  <a:pt x="2767237" y="1288478"/>
                </a:lnTo>
                <a:lnTo>
                  <a:pt x="0" y="1288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492448" y="4742512"/>
            <a:ext cx="999793" cy="999793"/>
          </a:xfrm>
          <a:custGeom>
            <a:avLst/>
            <a:gdLst/>
            <a:ahLst/>
            <a:cxnLst/>
            <a:rect r="r" b="b" t="t" l="l"/>
            <a:pathLst>
              <a:path h="999793" w="999793">
                <a:moveTo>
                  <a:pt x="0" y="0"/>
                </a:moveTo>
                <a:lnTo>
                  <a:pt x="999793" y="0"/>
                </a:lnTo>
                <a:lnTo>
                  <a:pt x="999793" y="999793"/>
                </a:lnTo>
                <a:lnTo>
                  <a:pt x="0" y="999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42425" y="3247275"/>
            <a:ext cx="429983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기반 코드 작성 및 검토에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대한 관심 증가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42425" y="6329491"/>
            <a:ext cx="429983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안정성과 품질 개선에 대한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기업 및 개발팀의 수요증가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3832" y="765070"/>
            <a:ext cx="172008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수행 배경</a:t>
            </a:r>
          </a:p>
        </p:txBody>
      </p:sp>
      <p:sp>
        <p:nvSpPr>
          <p:cNvPr name="AutoShape 21" id="21"/>
          <p:cNvSpPr/>
          <p:nvPr/>
        </p:nvSpPr>
        <p:spPr>
          <a:xfrm>
            <a:off x="8836488" y="5242408"/>
            <a:ext cx="1860953" cy="0"/>
          </a:xfrm>
          <a:prstGeom prst="line">
            <a:avLst/>
          </a:prstGeom>
          <a:ln cap="flat" w="219075">
            <a:solidFill>
              <a:srgbClr val="090807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274866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6827" y="2694293"/>
            <a:ext cx="16454346" cy="5779589"/>
          </a:xfrm>
          <a:custGeom>
            <a:avLst/>
            <a:gdLst/>
            <a:ahLst/>
            <a:cxnLst/>
            <a:rect r="r" b="b" t="t" l="l"/>
            <a:pathLst>
              <a:path h="5779589" w="16454346">
                <a:moveTo>
                  <a:pt x="0" y="0"/>
                </a:moveTo>
                <a:lnTo>
                  <a:pt x="16454346" y="0"/>
                </a:lnTo>
                <a:lnTo>
                  <a:pt x="16454346" y="5779589"/>
                </a:lnTo>
                <a:lnTo>
                  <a:pt x="0" y="5779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26851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전체 시스템 구조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60320" y="1347066"/>
            <a:ext cx="3750654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368714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시스템 설계 ( 요구사항 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325445"/>
            <a:ext cx="3997171" cy="694031"/>
            <a:chOff x="0" y="0"/>
            <a:chExt cx="5329561" cy="92537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329561" cy="925374"/>
              <a:chOff x="0" y="0"/>
              <a:chExt cx="1411481" cy="24507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411481" cy="245076"/>
              </a:xfrm>
              <a:custGeom>
                <a:avLst/>
                <a:gdLst/>
                <a:ahLst/>
                <a:cxnLst/>
                <a:rect r="r" b="b" t="t" l="l"/>
                <a:pathLst>
                  <a:path h="245076" w="1411481">
                    <a:moveTo>
                      <a:pt x="122538" y="0"/>
                    </a:moveTo>
                    <a:lnTo>
                      <a:pt x="1288943" y="0"/>
                    </a:lnTo>
                    <a:cubicBezTo>
                      <a:pt x="1321442" y="0"/>
                      <a:pt x="1352610" y="12910"/>
                      <a:pt x="1375591" y="35891"/>
                    </a:cubicBezTo>
                    <a:cubicBezTo>
                      <a:pt x="1398571" y="58871"/>
                      <a:pt x="1411481" y="90039"/>
                      <a:pt x="1411481" y="122538"/>
                    </a:cubicBezTo>
                    <a:lnTo>
                      <a:pt x="1411481" y="122538"/>
                    </a:lnTo>
                    <a:cubicBezTo>
                      <a:pt x="1411481" y="155037"/>
                      <a:pt x="1398571" y="186205"/>
                      <a:pt x="1375591" y="209186"/>
                    </a:cubicBezTo>
                    <a:cubicBezTo>
                      <a:pt x="1352610" y="232166"/>
                      <a:pt x="1321442" y="245076"/>
                      <a:pt x="1288943" y="245076"/>
                    </a:cubicBezTo>
                    <a:lnTo>
                      <a:pt x="122538" y="245076"/>
                    </a:lnTo>
                    <a:cubicBezTo>
                      <a:pt x="90039" y="245076"/>
                      <a:pt x="58871" y="232166"/>
                      <a:pt x="35891" y="209186"/>
                    </a:cubicBezTo>
                    <a:cubicBezTo>
                      <a:pt x="12910" y="186205"/>
                      <a:pt x="0" y="155037"/>
                      <a:pt x="0" y="122538"/>
                    </a:cubicBezTo>
                    <a:lnTo>
                      <a:pt x="0" y="122538"/>
                    </a:lnTo>
                    <a:cubicBezTo>
                      <a:pt x="0" y="90039"/>
                      <a:pt x="12910" y="58871"/>
                      <a:pt x="35891" y="35891"/>
                    </a:cubicBezTo>
                    <a:cubicBezTo>
                      <a:pt x="58871" y="12910"/>
                      <a:pt x="90039" y="0"/>
                      <a:pt x="122538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1411481" cy="302226"/>
              </a:xfrm>
              <a:prstGeom prst="rect">
                <a:avLst/>
              </a:prstGeom>
            </p:spPr>
            <p:txBody>
              <a:bodyPr anchor="ctr" rtlCol="false" tIns="37889" lIns="37889" bIns="37889" rIns="37889"/>
              <a:lstStyle/>
              <a:p>
                <a:pPr algn="ctr">
                  <a:lnSpc>
                    <a:spcPts val="40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526758" y="158577"/>
              <a:ext cx="4276044" cy="557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0"/>
                </a:lnSpc>
                <a:spcBef>
                  <a:spcPct val="0"/>
                </a:spcBef>
              </a:pPr>
              <a:r>
                <a:rPr lang="en-US" b="true" sz="2564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프로젝트 요약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2388219"/>
            <a:ext cx="3997171" cy="694031"/>
            <a:chOff x="0" y="0"/>
            <a:chExt cx="5329561" cy="92537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329561" cy="925374"/>
              <a:chOff x="0" y="0"/>
              <a:chExt cx="1411481" cy="24507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11481" cy="245076"/>
              </a:xfrm>
              <a:custGeom>
                <a:avLst/>
                <a:gdLst/>
                <a:ahLst/>
                <a:cxnLst/>
                <a:rect r="r" b="b" t="t" l="l"/>
                <a:pathLst>
                  <a:path h="245076" w="1411481">
                    <a:moveTo>
                      <a:pt x="122538" y="0"/>
                    </a:moveTo>
                    <a:lnTo>
                      <a:pt x="1288943" y="0"/>
                    </a:lnTo>
                    <a:cubicBezTo>
                      <a:pt x="1321442" y="0"/>
                      <a:pt x="1352610" y="12910"/>
                      <a:pt x="1375591" y="35891"/>
                    </a:cubicBezTo>
                    <a:cubicBezTo>
                      <a:pt x="1398571" y="58871"/>
                      <a:pt x="1411481" y="90039"/>
                      <a:pt x="1411481" y="122538"/>
                    </a:cubicBezTo>
                    <a:lnTo>
                      <a:pt x="1411481" y="122538"/>
                    </a:lnTo>
                    <a:cubicBezTo>
                      <a:pt x="1411481" y="155037"/>
                      <a:pt x="1398571" y="186205"/>
                      <a:pt x="1375591" y="209186"/>
                    </a:cubicBezTo>
                    <a:cubicBezTo>
                      <a:pt x="1352610" y="232166"/>
                      <a:pt x="1321442" y="245076"/>
                      <a:pt x="1288943" y="245076"/>
                    </a:cubicBezTo>
                    <a:lnTo>
                      <a:pt x="122538" y="245076"/>
                    </a:lnTo>
                    <a:cubicBezTo>
                      <a:pt x="90039" y="245076"/>
                      <a:pt x="58871" y="232166"/>
                      <a:pt x="35891" y="209186"/>
                    </a:cubicBezTo>
                    <a:cubicBezTo>
                      <a:pt x="12910" y="186205"/>
                      <a:pt x="0" y="155037"/>
                      <a:pt x="0" y="122538"/>
                    </a:cubicBezTo>
                    <a:lnTo>
                      <a:pt x="0" y="122538"/>
                    </a:lnTo>
                    <a:cubicBezTo>
                      <a:pt x="0" y="90039"/>
                      <a:pt x="12910" y="58871"/>
                      <a:pt x="35891" y="35891"/>
                    </a:cubicBezTo>
                    <a:cubicBezTo>
                      <a:pt x="58871" y="12910"/>
                      <a:pt x="90039" y="0"/>
                      <a:pt x="122538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411481" cy="302226"/>
              </a:xfrm>
              <a:prstGeom prst="rect">
                <a:avLst/>
              </a:prstGeom>
            </p:spPr>
            <p:txBody>
              <a:bodyPr anchor="ctr" rtlCol="false" tIns="37889" lIns="37889" bIns="37889" rIns="37889"/>
              <a:lstStyle/>
              <a:p>
                <a:pPr algn="ctr">
                  <a:lnSpc>
                    <a:spcPts val="40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526758" y="158577"/>
              <a:ext cx="4276044" cy="557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0"/>
                </a:lnSpc>
                <a:spcBef>
                  <a:spcPct val="0"/>
                </a:spcBef>
              </a:pPr>
              <a:r>
                <a:rPr lang="en-US" b="true" sz="2564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패키지(모듈)별 요약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076818"/>
            <a:ext cx="3997171" cy="694031"/>
            <a:chOff x="0" y="0"/>
            <a:chExt cx="5329561" cy="92537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329561" cy="925374"/>
              <a:chOff x="0" y="0"/>
              <a:chExt cx="1411481" cy="24507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11481" cy="245076"/>
              </a:xfrm>
              <a:custGeom>
                <a:avLst/>
                <a:gdLst/>
                <a:ahLst/>
                <a:cxnLst/>
                <a:rect r="r" b="b" t="t" l="l"/>
                <a:pathLst>
                  <a:path h="245076" w="1411481">
                    <a:moveTo>
                      <a:pt x="122538" y="0"/>
                    </a:moveTo>
                    <a:lnTo>
                      <a:pt x="1288943" y="0"/>
                    </a:lnTo>
                    <a:cubicBezTo>
                      <a:pt x="1321442" y="0"/>
                      <a:pt x="1352610" y="12910"/>
                      <a:pt x="1375591" y="35891"/>
                    </a:cubicBezTo>
                    <a:cubicBezTo>
                      <a:pt x="1398571" y="58871"/>
                      <a:pt x="1411481" y="90039"/>
                      <a:pt x="1411481" y="122538"/>
                    </a:cubicBezTo>
                    <a:lnTo>
                      <a:pt x="1411481" y="122538"/>
                    </a:lnTo>
                    <a:cubicBezTo>
                      <a:pt x="1411481" y="155037"/>
                      <a:pt x="1398571" y="186205"/>
                      <a:pt x="1375591" y="209186"/>
                    </a:cubicBezTo>
                    <a:cubicBezTo>
                      <a:pt x="1352610" y="232166"/>
                      <a:pt x="1321442" y="245076"/>
                      <a:pt x="1288943" y="245076"/>
                    </a:cubicBezTo>
                    <a:lnTo>
                      <a:pt x="122538" y="245076"/>
                    </a:lnTo>
                    <a:cubicBezTo>
                      <a:pt x="90039" y="245076"/>
                      <a:pt x="58871" y="232166"/>
                      <a:pt x="35891" y="209186"/>
                    </a:cubicBezTo>
                    <a:cubicBezTo>
                      <a:pt x="12910" y="186205"/>
                      <a:pt x="0" y="155037"/>
                      <a:pt x="0" y="122538"/>
                    </a:cubicBezTo>
                    <a:lnTo>
                      <a:pt x="0" y="122538"/>
                    </a:lnTo>
                    <a:cubicBezTo>
                      <a:pt x="0" y="90039"/>
                      <a:pt x="12910" y="58871"/>
                      <a:pt x="35891" y="35891"/>
                    </a:cubicBezTo>
                    <a:cubicBezTo>
                      <a:pt x="58871" y="12910"/>
                      <a:pt x="90039" y="0"/>
                      <a:pt x="122538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411481" cy="302226"/>
              </a:xfrm>
              <a:prstGeom prst="rect">
                <a:avLst/>
              </a:prstGeom>
            </p:spPr>
            <p:txBody>
              <a:bodyPr anchor="ctr" rtlCol="false" tIns="37889" lIns="37889" bIns="37889" rIns="37889"/>
              <a:lstStyle/>
              <a:p>
                <a:pPr algn="ctr">
                  <a:lnSpc>
                    <a:spcPts val="40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526758" y="158577"/>
              <a:ext cx="4276044" cy="557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0"/>
                </a:lnSpc>
                <a:spcBef>
                  <a:spcPct val="0"/>
                </a:spcBef>
              </a:pPr>
              <a:r>
                <a:rPr lang="en-US" b="true" sz="2564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파일별 요약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44000" y="6076818"/>
            <a:ext cx="3997171" cy="694031"/>
            <a:chOff x="0" y="0"/>
            <a:chExt cx="5329561" cy="92537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329561" cy="925374"/>
              <a:chOff x="0" y="0"/>
              <a:chExt cx="1411481" cy="24507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411481" cy="245076"/>
              </a:xfrm>
              <a:custGeom>
                <a:avLst/>
                <a:gdLst/>
                <a:ahLst/>
                <a:cxnLst/>
                <a:rect r="r" b="b" t="t" l="l"/>
                <a:pathLst>
                  <a:path h="245076" w="1411481">
                    <a:moveTo>
                      <a:pt x="122538" y="0"/>
                    </a:moveTo>
                    <a:lnTo>
                      <a:pt x="1288943" y="0"/>
                    </a:lnTo>
                    <a:cubicBezTo>
                      <a:pt x="1321442" y="0"/>
                      <a:pt x="1352610" y="12910"/>
                      <a:pt x="1375591" y="35891"/>
                    </a:cubicBezTo>
                    <a:cubicBezTo>
                      <a:pt x="1398571" y="58871"/>
                      <a:pt x="1411481" y="90039"/>
                      <a:pt x="1411481" y="122538"/>
                    </a:cubicBezTo>
                    <a:lnTo>
                      <a:pt x="1411481" y="122538"/>
                    </a:lnTo>
                    <a:cubicBezTo>
                      <a:pt x="1411481" y="155037"/>
                      <a:pt x="1398571" y="186205"/>
                      <a:pt x="1375591" y="209186"/>
                    </a:cubicBezTo>
                    <a:cubicBezTo>
                      <a:pt x="1352610" y="232166"/>
                      <a:pt x="1321442" y="245076"/>
                      <a:pt x="1288943" y="245076"/>
                    </a:cubicBezTo>
                    <a:lnTo>
                      <a:pt x="122538" y="245076"/>
                    </a:lnTo>
                    <a:cubicBezTo>
                      <a:pt x="90039" y="245076"/>
                      <a:pt x="58871" y="232166"/>
                      <a:pt x="35891" y="209186"/>
                    </a:cubicBezTo>
                    <a:cubicBezTo>
                      <a:pt x="12910" y="186205"/>
                      <a:pt x="0" y="155037"/>
                      <a:pt x="0" y="122538"/>
                    </a:cubicBezTo>
                    <a:lnTo>
                      <a:pt x="0" y="122538"/>
                    </a:lnTo>
                    <a:cubicBezTo>
                      <a:pt x="0" y="90039"/>
                      <a:pt x="12910" y="58871"/>
                      <a:pt x="35891" y="35891"/>
                    </a:cubicBezTo>
                    <a:cubicBezTo>
                      <a:pt x="58871" y="12910"/>
                      <a:pt x="90039" y="0"/>
                      <a:pt x="122538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411481" cy="302226"/>
              </a:xfrm>
              <a:prstGeom prst="rect">
                <a:avLst/>
              </a:prstGeom>
            </p:spPr>
            <p:txBody>
              <a:bodyPr anchor="ctr" rtlCol="false" tIns="37889" lIns="37889" bIns="37889" rIns="37889"/>
              <a:lstStyle/>
              <a:p>
                <a:pPr algn="ctr">
                  <a:lnSpc>
                    <a:spcPts val="40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26758" y="158577"/>
              <a:ext cx="4276044" cy="557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0"/>
                </a:lnSpc>
                <a:spcBef>
                  <a:spcPct val="0"/>
                </a:spcBef>
              </a:pPr>
              <a:r>
                <a:rPr lang="en-US" b="true" sz="2564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메소드 별 요약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3101743"/>
            <a:ext cx="8115300" cy="201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한 줄 요약</a:t>
            </a:r>
          </a:p>
          <a:p>
            <a:pPr algn="just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사용된 외부 라이브러리 버전 정보 파악 </a:t>
            </a:r>
          </a:p>
          <a:p>
            <a:pPr algn="just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배포 스크립트 및 설정 파일 분석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3101743"/>
            <a:ext cx="8115300" cy="201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패키지 역할 한 줄 요약</a:t>
            </a:r>
          </a:p>
          <a:p>
            <a:pPr algn="just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패키지의 의존성 파악</a:t>
            </a:r>
          </a:p>
          <a:p>
            <a:pPr algn="just" marL="1209032" indent="-403011" lvl="2">
              <a:lnSpc>
                <a:spcPts val="5487"/>
              </a:lnSpc>
              <a:buFont typeface="Arial"/>
              <a:buChar char="⚬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Mermaid 형식으로 그리기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6713699"/>
            <a:ext cx="8115300" cy="201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어떤 기능을 하는 파일인지 한 줄 요약</a:t>
            </a:r>
          </a:p>
          <a:p>
            <a:pPr algn="just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파일의 종류 파악</a:t>
            </a:r>
          </a:p>
          <a:p>
            <a:pPr algn="just" marL="1209032" indent="-403011" lvl="2">
              <a:lnSpc>
                <a:spcPts val="5487"/>
              </a:lnSpc>
              <a:buFont typeface="Arial"/>
              <a:buChar char="⚬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ex) 클래스, 스크립트, 테스트 (ex: go test)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6789899"/>
            <a:ext cx="8115300" cy="132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어떤 기능을 구현했는지 파악</a:t>
            </a:r>
          </a:p>
          <a:p>
            <a:pPr algn="just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어떤 알고리즘을 사용했는지 파악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78346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11211" y="1610410"/>
            <a:ext cx="14341126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3832" y="765070"/>
            <a:ext cx="17199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진행 상황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78346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77806" y="2748042"/>
            <a:ext cx="13906217" cy="714927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3832" y="765070"/>
            <a:ext cx="17199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진행 상황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32343"/>
            <a:ext cx="5983347" cy="79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8"/>
              </a:lnSpc>
              <a:spcBef>
                <a:spcPct val="0"/>
              </a:spcBef>
            </a:pPr>
            <a:r>
              <a:rPr lang="en-US" b="true" sz="3534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 결과 확인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78346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906602" y="1787365"/>
            <a:ext cx="5992271" cy="1561700"/>
            <a:chOff x="0" y="0"/>
            <a:chExt cx="7989695" cy="20822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2267" cy="2082267"/>
            </a:xfrm>
            <a:custGeom>
              <a:avLst/>
              <a:gdLst/>
              <a:ahLst/>
              <a:cxnLst/>
              <a:rect r="r" b="b" t="t" l="l"/>
              <a:pathLst>
                <a:path h="2082267" w="2082267">
                  <a:moveTo>
                    <a:pt x="0" y="0"/>
                  </a:moveTo>
                  <a:lnTo>
                    <a:pt x="2082267" y="0"/>
                  </a:lnTo>
                  <a:lnTo>
                    <a:pt x="2082267" y="2082267"/>
                  </a:lnTo>
                  <a:lnTo>
                    <a:pt x="0" y="208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875274" y="0"/>
              <a:ext cx="2113191" cy="2082267"/>
            </a:xfrm>
            <a:custGeom>
              <a:avLst/>
              <a:gdLst/>
              <a:ahLst/>
              <a:cxnLst/>
              <a:rect r="r" b="b" t="t" l="l"/>
              <a:pathLst>
                <a:path h="2082267" w="2113191">
                  <a:moveTo>
                    <a:pt x="0" y="0"/>
                  </a:moveTo>
                  <a:lnTo>
                    <a:pt x="2113192" y="0"/>
                  </a:lnTo>
                  <a:lnTo>
                    <a:pt x="2113192" y="2082267"/>
                  </a:lnTo>
                  <a:lnTo>
                    <a:pt x="0" y="208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981328" y="36950"/>
              <a:ext cx="2008367" cy="2008367"/>
            </a:xfrm>
            <a:custGeom>
              <a:avLst/>
              <a:gdLst/>
              <a:ahLst/>
              <a:cxnLst/>
              <a:rect r="r" b="b" t="t" l="l"/>
              <a:pathLst>
                <a:path h="2008367" w="2008367">
                  <a:moveTo>
                    <a:pt x="0" y="0"/>
                  </a:moveTo>
                  <a:lnTo>
                    <a:pt x="2008367" y="0"/>
                  </a:lnTo>
                  <a:lnTo>
                    <a:pt x="2008367" y="2008367"/>
                  </a:lnTo>
                  <a:lnTo>
                    <a:pt x="0" y="2008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823859" y="4225365"/>
            <a:ext cx="14444420" cy="1127485"/>
            <a:chOff x="0" y="0"/>
            <a:chExt cx="19259227" cy="1503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942052" y="0"/>
              <a:ext cx="4042302" cy="1503313"/>
            </a:xfrm>
            <a:custGeom>
              <a:avLst/>
              <a:gdLst/>
              <a:ahLst/>
              <a:cxnLst/>
              <a:rect r="r" b="b" t="t" l="l"/>
              <a:pathLst>
                <a:path h="1503313" w="4042302">
                  <a:moveTo>
                    <a:pt x="0" y="0"/>
                  </a:moveTo>
                  <a:lnTo>
                    <a:pt x="4042302" y="0"/>
                  </a:lnTo>
                  <a:lnTo>
                    <a:pt x="4042302" y="1503313"/>
                  </a:lnTo>
                  <a:lnTo>
                    <a:pt x="0" y="150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5803" t="-65359" r="-35803" b="-6535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122296" y="85290"/>
              <a:ext cx="5057756" cy="1332953"/>
            </a:xfrm>
            <a:custGeom>
              <a:avLst/>
              <a:gdLst/>
              <a:ahLst/>
              <a:cxnLst/>
              <a:rect r="r" b="b" t="t" l="l"/>
              <a:pathLst>
                <a:path h="1332953" w="5057756">
                  <a:moveTo>
                    <a:pt x="0" y="0"/>
                  </a:moveTo>
                  <a:lnTo>
                    <a:pt x="5057756" y="0"/>
                  </a:lnTo>
                  <a:lnTo>
                    <a:pt x="5057756" y="1332953"/>
                  </a:lnTo>
                  <a:lnTo>
                    <a:pt x="0" y="1332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437" t="-151562" r="-44437" b="-15156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4746354" y="85180"/>
              <a:ext cx="4512873" cy="1332953"/>
            </a:xfrm>
            <a:custGeom>
              <a:avLst/>
              <a:gdLst/>
              <a:ahLst/>
              <a:cxnLst/>
              <a:rect r="r" b="b" t="t" l="l"/>
              <a:pathLst>
                <a:path h="1332953" w="4512873">
                  <a:moveTo>
                    <a:pt x="0" y="0"/>
                  </a:moveTo>
                  <a:lnTo>
                    <a:pt x="4512873" y="0"/>
                  </a:lnTo>
                  <a:lnTo>
                    <a:pt x="4512873" y="1332953"/>
                  </a:lnTo>
                  <a:lnTo>
                    <a:pt x="0" y="1332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57172"/>
              <a:ext cx="1698757" cy="912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42"/>
                </a:lnSpc>
              </a:pPr>
              <a:r>
                <a:rPr lang="en-US" sz="4173" b="true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Back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783810" y="3787215"/>
            <a:ext cx="15475490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783810" y="5971975"/>
            <a:ext cx="15475490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906602" y="6779405"/>
            <a:ext cx="3843688" cy="614990"/>
          </a:xfrm>
          <a:custGeom>
            <a:avLst/>
            <a:gdLst/>
            <a:ahLst/>
            <a:cxnLst/>
            <a:rect r="r" b="b" t="t" l="l"/>
            <a:pathLst>
              <a:path h="614990" w="3843688">
                <a:moveTo>
                  <a:pt x="0" y="0"/>
                </a:moveTo>
                <a:lnTo>
                  <a:pt x="3843688" y="0"/>
                </a:lnTo>
                <a:lnTo>
                  <a:pt x="3843688" y="614991"/>
                </a:lnTo>
                <a:lnTo>
                  <a:pt x="0" y="614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906602" y="8387259"/>
            <a:ext cx="6178505" cy="1507731"/>
            <a:chOff x="0" y="0"/>
            <a:chExt cx="8238007" cy="20103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02957" y="0"/>
              <a:ext cx="2935050" cy="2010308"/>
            </a:xfrm>
            <a:custGeom>
              <a:avLst/>
              <a:gdLst/>
              <a:ahLst/>
              <a:cxnLst/>
              <a:rect r="r" b="b" t="t" l="l"/>
              <a:pathLst>
                <a:path h="2010308" w="2935050">
                  <a:moveTo>
                    <a:pt x="0" y="0"/>
                  </a:moveTo>
                  <a:lnTo>
                    <a:pt x="2935050" y="0"/>
                  </a:lnTo>
                  <a:lnTo>
                    <a:pt x="2935050" y="2010308"/>
                  </a:lnTo>
                  <a:lnTo>
                    <a:pt x="0" y="201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478187"/>
              <a:ext cx="4512873" cy="1332953"/>
            </a:xfrm>
            <a:custGeom>
              <a:avLst/>
              <a:gdLst/>
              <a:ahLst/>
              <a:cxnLst/>
              <a:rect r="r" b="b" t="t" l="l"/>
              <a:pathLst>
                <a:path h="1332953" w="4512873">
                  <a:moveTo>
                    <a:pt x="0" y="0"/>
                  </a:moveTo>
                  <a:lnTo>
                    <a:pt x="4512873" y="0"/>
                  </a:lnTo>
                  <a:lnTo>
                    <a:pt x="4512873" y="1332953"/>
                  </a:lnTo>
                  <a:lnTo>
                    <a:pt x="0" y="1332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AutoShape 18" id="18"/>
          <p:cNvSpPr/>
          <p:nvPr/>
        </p:nvSpPr>
        <p:spPr>
          <a:xfrm>
            <a:off x="1783810" y="8214263"/>
            <a:ext cx="15475490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754901" y="6319638"/>
            <a:ext cx="2287944" cy="1546962"/>
          </a:xfrm>
          <a:custGeom>
            <a:avLst/>
            <a:gdLst/>
            <a:ahLst/>
            <a:cxnLst/>
            <a:rect r="r" b="b" t="t" l="l"/>
            <a:pathLst>
              <a:path h="1546962" w="2287944">
                <a:moveTo>
                  <a:pt x="0" y="0"/>
                </a:moveTo>
                <a:lnTo>
                  <a:pt x="2287944" y="0"/>
                </a:lnTo>
                <a:lnTo>
                  <a:pt x="2287944" y="1546962"/>
                </a:lnTo>
                <a:lnTo>
                  <a:pt x="0" y="1546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23832" y="765070"/>
            <a:ext cx="17199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진행 상황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34314" y="2178302"/>
            <a:ext cx="1435199" cy="7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2"/>
              </a:lnSpc>
            </a:pPr>
            <a:r>
              <a:rPr lang="en-US" sz="4173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Front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94590" y="8735802"/>
            <a:ext cx="514648" cy="7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2"/>
              </a:lnSpc>
            </a:pPr>
            <a:r>
              <a:rPr lang="en-US" sz="4173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23859" y="6703205"/>
            <a:ext cx="1256109" cy="7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2"/>
              </a:lnSpc>
            </a:pPr>
            <a:r>
              <a:rPr lang="en-US" sz="4173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Infra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783469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23832" y="7054555"/>
            <a:ext cx="11301259" cy="2203745"/>
          </a:xfrm>
          <a:custGeom>
            <a:avLst/>
            <a:gdLst/>
            <a:ahLst/>
            <a:cxnLst/>
            <a:rect r="r" b="b" t="t" l="l"/>
            <a:pathLst>
              <a:path h="2203745" w="11301259">
                <a:moveTo>
                  <a:pt x="0" y="0"/>
                </a:moveTo>
                <a:lnTo>
                  <a:pt x="11301259" y="0"/>
                </a:lnTo>
                <a:lnTo>
                  <a:pt x="11301259" y="2203745"/>
                </a:lnTo>
                <a:lnTo>
                  <a:pt x="0" y="2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3832" y="1867218"/>
            <a:ext cx="11301259" cy="2952454"/>
          </a:xfrm>
          <a:custGeom>
            <a:avLst/>
            <a:gdLst/>
            <a:ahLst/>
            <a:cxnLst/>
            <a:rect r="r" b="b" t="t" l="l"/>
            <a:pathLst>
              <a:path h="2952454" w="11301259">
                <a:moveTo>
                  <a:pt x="0" y="0"/>
                </a:moveTo>
                <a:lnTo>
                  <a:pt x="11301259" y="0"/>
                </a:lnTo>
                <a:lnTo>
                  <a:pt x="11301259" y="2952454"/>
                </a:lnTo>
                <a:lnTo>
                  <a:pt x="0" y="295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3832" y="765070"/>
            <a:ext cx="17199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이슈 상황</a:t>
            </a:r>
          </a:p>
        </p:txBody>
      </p:sp>
      <p:sp>
        <p:nvSpPr>
          <p:cNvPr name="AutoShape 6" id="6"/>
          <p:cNvSpPr/>
          <p:nvPr/>
        </p:nvSpPr>
        <p:spPr>
          <a:xfrm>
            <a:off x="6463421" y="4880231"/>
            <a:ext cx="111040" cy="2174324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6915380" y="5524553"/>
            <a:ext cx="6270873" cy="62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7"/>
              </a:lnSpc>
              <a:spcBef>
                <a:spcPct val="0"/>
              </a:spcBef>
            </a:pPr>
            <a:r>
              <a:rPr lang="en-US" sz="27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의 특성 상 일정한 결과가 나오지 않음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DAGjo4QWW1w</dc:identifier>
  <dcterms:modified xsi:type="dcterms:W3CDTF">2011-08-01T06:04:30Z</dcterms:modified>
  <cp:revision>1</cp:revision>
  <dc:title>종합 설계 프로젝트 2</dc:title>
</cp:coreProperties>
</file>